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ebas Neue Bold" charset="1" panose="020B0606020202050201"/>
      <p:regular r:id="rId17"/>
    </p:embeddedFont>
    <p:embeddedFont>
      <p:font typeface="Old Standard" charset="1" panose="02040503050505020303"/>
      <p:regular r:id="rId18"/>
    </p:embeddedFont>
    <p:embeddedFont>
      <p:font typeface="Agrandir Grand Heavy" charset="1" panose="00000A07000000000000"/>
      <p:regular r:id="rId19"/>
    </p:embeddedFont>
    <p:embeddedFont>
      <p:font typeface="Poppins" charset="1" panose="00000500000000000000"/>
      <p:regular r:id="rId20"/>
    </p:embeddedFont>
    <p:embeddedFont>
      <p:font typeface="Poppins Italics" charset="1" panose="00000500000000000000"/>
      <p:regular r:id="rId21"/>
    </p:embeddedFont>
    <p:embeddedFont>
      <p:font typeface="Open Sans Bold" charset="1" panose="00000000000000000000"/>
      <p:regular r:id="rId22"/>
    </p:embeddedFont>
    <p:embeddedFont>
      <p:font typeface="Open Sans Bold Bold" charset="1" panose="00000000000000000000"/>
      <p:regular r:id="rId23"/>
    </p:embeddedFont>
    <p:embeddedFont>
      <p:font typeface="Etna Sans Serif" charset="1" panose="02000600000000000000"/>
      <p:regular r:id="rId24"/>
    </p:embeddedFont>
    <p:embeddedFont>
      <p:font typeface="Playfair Display Bold" charset="1" panose="00000000000000000000"/>
      <p:regular r:id="rId25"/>
    </p:embeddedFont>
    <p:embeddedFont>
      <p:font typeface="Old Standard Bold" charset="1" panose="02040503050505020303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Lemon Tuesday" charset="1" panose="02000506040000020004"/>
      <p:regular r:id="rId29"/>
    </p:embeddedFont>
    <p:embeddedFont>
      <p:font typeface="Raleway" charset="1" panose="020B0503030101060003"/>
      <p:regular r:id="rId30"/>
    </p:embeddedFont>
    <p:embeddedFont>
      <p:font typeface="Raleway Bold" charset="1" panose="020B0803030101060003"/>
      <p:regular r:id="rId31"/>
    </p:embeddedFont>
    <p:embeddedFont>
      <p:font typeface="Anton" charset="1" panose="00000500000000000000"/>
      <p:regular r:id="rId32"/>
    </p:embeddedFont>
    <p:embeddedFont>
      <p:font typeface="Amsterdam Three" charset="1" panose="02000500000000000000"/>
      <p:regular r:id="rId33"/>
    </p:embeddedFont>
    <p:embeddedFont>
      <p:font typeface="Open Sans" charset="1" panose="020B060603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simplyshree/Festive-Season-Vehicle-Sales-Analysis-India-2025-" TargetMode="External" Type="http://schemas.openxmlformats.org/officeDocument/2006/relationships/hyperlink"/><Relationship Id="rId2" Target="../media/image19.jpeg" Type="http://schemas.openxmlformats.org/officeDocument/2006/relationships/image"/><Relationship Id="rId3" Target="../media/image42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https://github.com/simplyshree/Festive-Season-Vehicle-Sales-Analysis-India-2025-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https://timesofindia.indiatimes.com/business/india-business/gst-reforms-two-wheeler-sales-may-grow-5-6-pvs-likely-to-see-modest-2-3-rise/articleshow/123743123.cms?utm_source=chatgpt.com" TargetMode="External" Type="http://schemas.openxmlformats.org/officeDocument/2006/relationships/hyperlink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https://www.autocarpro.in/news/siam-looking-ahead-conclave-sees-pv-sales-growing-1-4-in-fy26-125027?utm_source=chatgpt.com" TargetMode="External" Type="http://schemas.openxmlformats.org/officeDocument/2006/relationships/hyperlink"/><Relationship Id="rId2" Target="../media/image5.jpeg" Type="http://schemas.openxmlformats.org/officeDocument/2006/relationships/image"/><Relationship Id="rId20" Target="../media/image18.png" Type="http://schemas.openxmlformats.org/officeDocument/2006/relationships/image"/><Relationship Id="rId21" Target="https://evstory.in/indian-automakers-look-up-to-festive-season-after-hitting-the-brakes-in-a-muted-q1/?utm_source=chatgpt.com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https://www.tribuneindia.com/news/business/indias-passenger-vehicles-and-two-wheelers-sector-anticipates-festive-season-boost-rural-recovery-in-h2-fy2026-siam/?utm_source=chatgpt.com" TargetMode="External" Type="http://schemas.openxmlformats.org/officeDocument/2006/relationships/hyperlink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.png" Type="http://schemas.openxmlformats.org/officeDocument/2006/relationships/image"/><Relationship Id="rId4" Target="../media/image3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3530" y="8511778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45600">
            <a:off x="7227393" y="-1565094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8"/>
                </a:lnTo>
                <a:lnTo>
                  <a:pt x="0" y="313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5144" y="2872081"/>
            <a:ext cx="13477712" cy="522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</a:pPr>
            <a:r>
              <a:rPr lang="en-US" sz="80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 analysis of consumer demand and </a:t>
            </a:r>
            <a:r>
              <a:rPr lang="en-US" sz="8099" b="true">
                <a:solidFill>
                  <a:srgbClr val="EDBF5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market drivers during the festive period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By Shreeya Gupta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345600">
            <a:off x="7379793" y="-1412694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8"/>
                </a:lnTo>
                <a:lnTo>
                  <a:pt x="0" y="313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6121993" y="8355943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16230600" y="0"/>
                </a:moveTo>
                <a:lnTo>
                  <a:pt x="0" y="0"/>
                </a:lnTo>
                <a:lnTo>
                  <a:pt x="0" y="3550444"/>
                </a:lnTo>
                <a:lnTo>
                  <a:pt x="16230600" y="355044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7828" y="5542554"/>
            <a:ext cx="18563655" cy="2066342"/>
            <a:chOff x="0" y="0"/>
            <a:chExt cx="4889193" cy="544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9193" cy="544222"/>
            </a:xfrm>
            <a:custGeom>
              <a:avLst/>
              <a:gdLst/>
              <a:ahLst/>
              <a:cxnLst/>
              <a:rect r="r" b="b" t="t" l="l"/>
              <a:pathLst>
                <a:path h="544222" w="4889193">
                  <a:moveTo>
                    <a:pt x="0" y="0"/>
                  </a:moveTo>
                  <a:lnTo>
                    <a:pt x="4889193" y="0"/>
                  </a:lnTo>
                  <a:lnTo>
                    <a:pt x="4889193" y="544222"/>
                  </a:lnTo>
                  <a:lnTo>
                    <a:pt x="0" y="544222"/>
                  </a:lnTo>
                  <a:close/>
                </a:path>
              </a:pathLst>
            </a:custGeom>
            <a:solidFill>
              <a:srgbClr val="FFF6F0">
                <a:alpha val="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89193" cy="60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6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5400000">
            <a:off x="13144500" y="5124450"/>
            <a:ext cx="8229600" cy="0"/>
          </a:xfrm>
          <a:prstGeom prst="line">
            <a:avLst/>
          </a:prstGeom>
          <a:ln cap="flat" w="38100">
            <a:solidFill>
              <a:srgbClr val="FFF6F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255160" y="-1407514"/>
            <a:ext cx="7087167" cy="2436214"/>
          </a:xfrm>
          <a:custGeom>
            <a:avLst/>
            <a:gdLst/>
            <a:ahLst/>
            <a:cxnLst/>
            <a:rect r="r" b="b" t="t" l="l"/>
            <a:pathLst>
              <a:path h="2436214" w="7087167">
                <a:moveTo>
                  <a:pt x="0" y="0"/>
                </a:moveTo>
                <a:lnTo>
                  <a:pt x="7087168" y="0"/>
                </a:lnTo>
                <a:lnTo>
                  <a:pt x="7087168" y="2436214"/>
                </a:lnTo>
                <a:lnTo>
                  <a:pt x="0" y="243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934832"/>
            <a:ext cx="1208668" cy="1208668"/>
          </a:xfrm>
          <a:custGeom>
            <a:avLst/>
            <a:gdLst/>
            <a:ahLst/>
            <a:cxnLst/>
            <a:rect r="r" b="b" t="t" l="l"/>
            <a:pathLst>
              <a:path h="1208668" w="1208668">
                <a:moveTo>
                  <a:pt x="0" y="0"/>
                </a:moveTo>
                <a:lnTo>
                  <a:pt x="1208668" y="0"/>
                </a:lnTo>
                <a:lnTo>
                  <a:pt x="1208668" y="1208668"/>
                </a:lnTo>
                <a:lnTo>
                  <a:pt x="0" y="1208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8098" y="1586998"/>
            <a:ext cx="15370201" cy="130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74"/>
              </a:lnSpc>
            </a:pPr>
            <a:r>
              <a:rPr lang="en-US" sz="9410">
                <a:solidFill>
                  <a:srgbClr val="EDBF5F"/>
                </a:solidFill>
                <a:latin typeface="Anton"/>
                <a:ea typeface="Anton"/>
                <a:cs typeface="Anton"/>
                <a:sym typeface="Anton"/>
              </a:rPr>
              <a:t>RECCOMENDATIONS </a:t>
            </a:r>
            <a:r>
              <a:rPr lang="en-US" sz="9410">
                <a:solidFill>
                  <a:srgbClr val="EDBF5F"/>
                </a:solidFill>
                <a:latin typeface="Anton"/>
                <a:ea typeface="Anton"/>
                <a:cs typeface="Anton"/>
                <a:sym typeface="Anton"/>
              </a:rPr>
              <a:t>TO CONSIDER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5348" y="4154715"/>
            <a:ext cx="10838605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05">
                <a:solidFill>
                  <a:srgbClr val="FFF6F0"/>
                </a:solidFill>
                <a:latin typeface="Raleway"/>
                <a:ea typeface="Raleway"/>
                <a:cs typeface="Raleway"/>
                <a:sym typeface="Raleway"/>
              </a:rPr>
              <a:t>In the 2W and PV segments, consumers are demonstrating higher price consciousness. Many prefer to delay purchases until the festive period when they can take advantage of bundled discounts, low-interest financing, and exchange bonuses. This suggests that festive sales spikes are less about latent demand and more about strategic timing of purchases to maximize value.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199182" y="5677862"/>
            <a:ext cx="10838605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 spc="105">
                <a:solidFill>
                  <a:srgbClr val="FFF6F0"/>
                </a:solidFill>
                <a:latin typeface="Raleway"/>
                <a:ea typeface="Raleway"/>
                <a:cs typeface="Raleway"/>
                <a:sym typeface="Raleway"/>
              </a:rPr>
              <a:t>The strong momentum in 3W passenger and goods categories indicates that affordability and shared transport remain central to urban consumer behaviour. Rising fuel prices and congestion have made cost-efficient last-mile solutions attractive, particularly for gig workers and small businesses. This reflects a shift in urban demand patterns from personal ownership to shared, utility-driven mobility.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195348" y="8155940"/>
            <a:ext cx="10838605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05">
                <a:solidFill>
                  <a:srgbClr val="FFF6F0"/>
                </a:solidFill>
                <a:latin typeface="Raleway"/>
                <a:ea typeface="Raleway"/>
                <a:cs typeface="Raleway"/>
                <a:sym typeface="Raleway"/>
              </a:rPr>
              <a:t>Positive monsoon conditions and supportive government policies are expected to lift disposable incomes in rural India. This has a direct spillover effect on tractor and 2W demand, as these vehicles are essential for both livelihood and personal mobility in non-urban areas. With festive months aligning with harvest income, rural buyers are likely to demonstrate higher purchasing power and confidence this year.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542346" y="4243719"/>
            <a:ext cx="2326819" cy="79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2"/>
              </a:lnSpc>
            </a:pPr>
            <a:r>
              <a:rPr lang="en-US" sz="2266" b="true">
                <a:solidFill>
                  <a:srgbClr val="E85D04"/>
                </a:solidFill>
                <a:latin typeface="Raleway Bold"/>
                <a:ea typeface="Raleway Bold"/>
                <a:cs typeface="Raleway Bold"/>
                <a:sym typeface="Raleway Bold"/>
              </a:rPr>
              <a:t>Price Sensitivity with Timing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8580" y="5929068"/>
            <a:ext cx="2034353" cy="119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</a:pPr>
            <a:r>
              <a:rPr lang="en-US" sz="2270" b="true">
                <a:solidFill>
                  <a:srgbClr val="E85D04"/>
                </a:solidFill>
                <a:latin typeface="Raleway Bold"/>
                <a:ea typeface="Raleway Bold"/>
                <a:cs typeface="Raleway Bold"/>
                <a:sym typeface="Raleway Bold"/>
              </a:rPr>
              <a:t>Growing Urban Mobility Demand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72133" y="2438838"/>
            <a:ext cx="70871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this festive season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8580" y="7999422"/>
            <a:ext cx="2034353" cy="119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</a:pPr>
            <a:r>
              <a:rPr lang="en-US" sz="2270" b="true">
                <a:solidFill>
                  <a:srgbClr val="E85D04"/>
                </a:solidFill>
                <a:latin typeface="Raleway Bold"/>
                <a:ea typeface="Raleway Bold"/>
                <a:cs typeface="Raleway Bold"/>
                <a:sym typeface="Raleway Bold"/>
              </a:rPr>
              <a:t>Rural Sentiment Boost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03662" y="5943605"/>
            <a:ext cx="1208668" cy="1208668"/>
          </a:xfrm>
          <a:custGeom>
            <a:avLst/>
            <a:gdLst/>
            <a:ahLst/>
            <a:cxnLst/>
            <a:rect r="r" b="b" t="t" l="l"/>
            <a:pathLst>
              <a:path h="1208668" w="1208668">
                <a:moveTo>
                  <a:pt x="0" y="0"/>
                </a:moveTo>
                <a:lnTo>
                  <a:pt x="1208668" y="0"/>
                </a:lnTo>
                <a:lnTo>
                  <a:pt x="1208668" y="1208667"/>
                </a:lnTo>
                <a:lnTo>
                  <a:pt x="0" y="1208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8049632"/>
            <a:ext cx="1208668" cy="1208668"/>
          </a:xfrm>
          <a:custGeom>
            <a:avLst/>
            <a:gdLst/>
            <a:ahLst/>
            <a:cxnLst/>
            <a:rect r="r" b="b" t="t" l="l"/>
            <a:pathLst>
              <a:path h="1208668" w="1208668">
                <a:moveTo>
                  <a:pt x="0" y="0"/>
                </a:moveTo>
                <a:lnTo>
                  <a:pt x="1208668" y="0"/>
                </a:lnTo>
                <a:lnTo>
                  <a:pt x="1208668" y="1208668"/>
                </a:lnTo>
                <a:lnTo>
                  <a:pt x="0" y="1208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6381" y="-912278"/>
            <a:ext cx="18644381" cy="6528373"/>
            <a:chOff x="0" y="0"/>
            <a:chExt cx="6921029" cy="24234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508" y="-157988"/>
              <a:ext cx="7227860" cy="2581402"/>
            </a:xfrm>
            <a:custGeom>
              <a:avLst/>
              <a:gdLst/>
              <a:ahLst/>
              <a:cxnLst/>
              <a:rect r="r" b="b" t="t" l="l"/>
              <a:pathLst>
                <a:path h="2581402" w="7227860">
                  <a:moveTo>
                    <a:pt x="7159599" y="2132711"/>
                  </a:moveTo>
                  <a:cubicBezTo>
                    <a:pt x="7051358" y="2119757"/>
                    <a:pt x="7000910" y="2164969"/>
                    <a:pt x="6818523" y="2168144"/>
                  </a:cubicBezTo>
                  <a:cubicBezTo>
                    <a:pt x="6731071" y="2105914"/>
                    <a:pt x="6768352" y="2161794"/>
                    <a:pt x="6566008" y="2143252"/>
                  </a:cubicBezTo>
                  <a:cubicBezTo>
                    <a:pt x="6552702" y="2160778"/>
                    <a:pt x="6549237" y="2139823"/>
                    <a:pt x="6549099" y="2134870"/>
                  </a:cubicBezTo>
                  <a:cubicBezTo>
                    <a:pt x="6541199" y="2128012"/>
                    <a:pt x="6514174" y="2154555"/>
                    <a:pt x="6542031" y="2141855"/>
                  </a:cubicBezTo>
                  <a:cubicBezTo>
                    <a:pt x="6584717" y="2188210"/>
                    <a:pt x="6344121" y="2104771"/>
                    <a:pt x="6255837" y="2124075"/>
                  </a:cubicBezTo>
                  <a:cubicBezTo>
                    <a:pt x="6087725" y="2132203"/>
                    <a:pt x="5902011" y="2142744"/>
                    <a:pt x="5770210" y="2211578"/>
                  </a:cubicBezTo>
                  <a:cubicBezTo>
                    <a:pt x="5732235" y="2199132"/>
                    <a:pt x="5770625" y="2210689"/>
                    <a:pt x="5658227" y="2236851"/>
                  </a:cubicBezTo>
                  <a:cubicBezTo>
                    <a:pt x="5629123" y="2260219"/>
                    <a:pt x="5577427" y="2216277"/>
                    <a:pt x="5530861" y="2268728"/>
                  </a:cubicBezTo>
                  <a:cubicBezTo>
                    <a:pt x="5549432" y="2325624"/>
                    <a:pt x="5425946" y="2296287"/>
                    <a:pt x="5327822" y="2407412"/>
                  </a:cubicBezTo>
                  <a:cubicBezTo>
                    <a:pt x="5294976" y="2385822"/>
                    <a:pt x="5214316" y="2467991"/>
                    <a:pt x="4877536" y="2461133"/>
                  </a:cubicBezTo>
                  <a:cubicBezTo>
                    <a:pt x="4844274" y="2514981"/>
                    <a:pt x="4872547" y="2429129"/>
                    <a:pt x="4842195" y="2442718"/>
                  </a:cubicBezTo>
                  <a:cubicBezTo>
                    <a:pt x="4757099" y="2450338"/>
                    <a:pt x="4709700" y="2498979"/>
                    <a:pt x="4663549" y="2475611"/>
                  </a:cubicBezTo>
                  <a:cubicBezTo>
                    <a:pt x="4583027" y="2489327"/>
                    <a:pt x="4453582" y="2416937"/>
                    <a:pt x="4363496" y="2417953"/>
                  </a:cubicBezTo>
                  <a:cubicBezTo>
                    <a:pt x="4229200" y="2373757"/>
                    <a:pt x="4150619" y="2465959"/>
                    <a:pt x="3981674" y="2501392"/>
                  </a:cubicBezTo>
                  <a:cubicBezTo>
                    <a:pt x="3605396" y="2442210"/>
                    <a:pt x="3551899" y="2536190"/>
                    <a:pt x="3108265" y="2581402"/>
                  </a:cubicBezTo>
                  <a:cubicBezTo>
                    <a:pt x="2967871" y="2575941"/>
                    <a:pt x="2858660" y="2480310"/>
                    <a:pt x="2688884" y="2471293"/>
                  </a:cubicBezTo>
                  <a:cubicBezTo>
                    <a:pt x="2666987" y="2444369"/>
                    <a:pt x="2581613" y="2493264"/>
                    <a:pt x="2552787" y="2463165"/>
                  </a:cubicBezTo>
                  <a:cubicBezTo>
                    <a:pt x="2531720" y="2419858"/>
                    <a:pt x="2504418" y="2454275"/>
                    <a:pt x="2498042" y="2450465"/>
                  </a:cubicBezTo>
                  <a:cubicBezTo>
                    <a:pt x="2463256" y="2420747"/>
                    <a:pt x="2444962" y="2437130"/>
                    <a:pt x="2385505" y="2418842"/>
                  </a:cubicBezTo>
                  <a:cubicBezTo>
                    <a:pt x="2277403" y="2396236"/>
                    <a:pt x="2206998" y="2398395"/>
                    <a:pt x="2138672" y="2320544"/>
                  </a:cubicBezTo>
                  <a:cubicBezTo>
                    <a:pt x="2106380" y="2334641"/>
                    <a:pt x="1954899" y="2311654"/>
                    <a:pt x="1898769" y="2264664"/>
                  </a:cubicBezTo>
                  <a:cubicBezTo>
                    <a:pt x="1888651" y="2243836"/>
                    <a:pt x="1841669" y="2310384"/>
                    <a:pt x="1851370" y="2252853"/>
                  </a:cubicBezTo>
                  <a:cubicBezTo>
                    <a:pt x="1818108" y="2253742"/>
                    <a:pt x="1803279" y="2264664"/>
                    <a:pt x="1793993" y="2235581"/>
                  </a:cubicBezTo>
                  <a:cubicBezTo>
                    <a:pt x="1769046" y="2224151"/>
                    <a:pt x="1736616" y="2215515"/>
                    <a:pt x="1711669" y="2238629"/>
                  </a:cubicBezTo>
                  <a:cubicBezTo>
                    <a:pt x="1686168" y="2242312"/>
                    <a:pt x="1715965" y="2195703"/>
                    <a:pt x="1664270" y="2225802"/>
                  </a:cubicBezTo>
                  <a:cubicBezTo>
                    <a:pt x="1605230" y="2125980"/>
                    <a:pt x="1494772" y="2202942"/>
                    <a:pt x="1403024" y="2143887"/>
                  </a:cubicBezTo>
                  <a:cubicBezTo>
                    <a:pt x="1245305" y="2145538"/>
                    <a:pt x="1011361" y="2171954"/>
                    <a:pt x="831607" y="2192020"/>
                  </a:cubicBezTo>
                  <a:cubicBezTo>
                    <a:pt x="717407" y="2122805"/>
                    <a:pt x="517418" y="2085594"/>
                    <a:pt x="366907" y="2110105"/>
                  </a:cubicBezTo>
                  <a:cubicBezTo>
                    <a:pt x="202184" y="2020316"/>
                    <a:pt x="275713" y="2430653"/>
                    <a:pt x="255201" y="251333"/>
                  </a:cubicBezTo>
                  <a:cubicBezTo>
                    <a:pt x="323943" y="135382"/>
                    <a:pt x="0" y="166497"/>
                    <a:pt x="1147043" y="162687"/>
                  </a:cubicBezTo>
                  <a:cubicBezTo>
                    <a:pt x="2724225" y="157226"/>
                    <a:pt x="4459125" y="173228"/>
                    <a:pt x="6164920" y="157988"/>
                  </a:cubicBezTo>
                  <a:cubicBezTo>
                    <a:pt x="6482575" y="166116"/>
                    <a:pt x="6764056" y="164084"/>
                    <a:pt x="7058980" y="159004"/>
                  </a:cubicBezTo>
                  <a:cubicBezTo>
                    <a:pt x="7227861" y="190754"/>
                    <a:pt x="7136176" y="0"/>
                    <a:pt x="7175398" y="1070356"/>
                  </a:cubicBezTo>
                  <a:cubicBezTo>
                    <a:pt x="7150036" y="1433322"/>
                    <a:pt x="7176806" y="1802892"/>
                    <a:pt x="7159599" y="2132711"/>
                  </a:cubicBezTo>
                  <a:close/>
                </a:path>
              </a:pathLst>
            </a:custGeom>
            <a:blipFill>
              <a:blip r:embed="rId3"/>
              <a:stretch>
                <a:fillRect l="-13581" t="0" r="-1358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792824">
            <a:off x="13614770" y="9330599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6886">
            <a:off x="-3087623" y="9839491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7639" y="4804255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715608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58813" y="4804255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69874" y="4715608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7"/>
                </a:lnTo>
                <a:lnTo>
                  <a:pt x="0" y="900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4146" y="5580897"/>
            <a:ext cx="16230600" cy="260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01"/>
              </a:lnSpc>
              <a:spcBef>
                <a:spcPct val="0"/>
              </a:spcBef>
            </a:pPr>
            <a:r>
              <a:rPr lang="en-US" b="true" sz="15072">
                <a:solidFill>
                  <a:srgbClr val="EDBF5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1250" y="8318423"/>
            <a:ext cx="669619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sgofficial9999@gmail.com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Github Code - </a:t>
            </a:r>
            <a:r>
              <a:rPr lang="en-US" sz="2199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10" tooltip="https://github.com/simplyshree/Festive-Season-Vehicle-Sales-Analysis-India-2025-"/>
              </a:rPr>
              <a:t>Link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1250" y="7812348"/>
            <a:ext cx="669619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Shreeya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5444" y="1423352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4274726" cy="2291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85205" y="1882638"/>
            <a:ext cx="6559161" cy="7033643"/>
            <a:chOff x="0" y="0"/>
            <a:chExt cx="1727516" cy="1852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7516" cy="1852482"/>
            </a:xfrm>
            <a:custGeom>
              <a:avLst/>
              <a:gdLst/>
              <a:ahLst/>
              <a:cxnLst/>
              <a:rect r="r" b="b" t="t" l="l"/>
              <a:pathLst>
                <a:path h="1852482" w="1727516">
                  <a:moveTo>
                    <a:pt x="60196" y="0"/>
                  </a:moveTo>
                  <a:lnTo>
                    <a:pt x="1667319" y="0"/>
                  </a:lnTo>
                  <a:cubicBezTo>
                    <a:pt x="1683284" y="0"/>
                    <a:pt x="1698596" y="6342"/>
                    <a:pt x="1709885" y="17631"/>
                  </a:cubicBezTo>
                  <a:cubicBezTo>
                    <a:pt x="1721174" y="28920"/>
                    <a:pt x="1727516" y="44231"/>
                    <a:pt x="1727516" y="60196"/>
                  </a:cubicBezTo>
                  <a:lnTo>
                    <a:pt x="1727516" y="1792286"/>
                  </a:lnTo>
                  <a:cubicBezTo>
                    <a:pt x="1727516" y="1825531"/>
                    <a:pt x="1700565" y="1852482"/>
                    <a:pt x="1667319" y="1852482"/>
                  </a:cubicBezTo>
                  <a:lnTo>
                    <a:pt x="60196" y="1852482"/>
                  </a:lnTo>
                  <a:cubicBezTo>
                    <a:pt x="26951" y="1852482"/>
                    <a:pt x="0" y="1825531"/>
                    <a:pt x="0" y="1792286"/>
                  </a:cubicBezTo>
                  <a:lnTo>
                    <a:pt x="0" y="60196"/>
                  </a:lnTo>
                  <a:cubicBezTo>
                    <a:pt x="0" y="26951"/>
                    <a:pt x="26951" y="0"/>
                    <a:pt x="60196" y="0"/>
                  </a:cubicBezTo>
                  <a:close/>
                </a:path>
              </a:pathLst>
            </a:custGeom>
            <a:solidFill>
              <a:srgbClr val="F2D6C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27516" cy="1900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92824">
            <a:off x="9277395" y="8843893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2510" y="2524850"/>
            <a:ext cx="5591947" cy="552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082" indent="-351541" lvl="1">
              <a:lnSpc>
                <a:spcPts val="5438"/>
              </a:lnSpc>
              <a:buFont typeface="Arial"/>
              <a:buChar char="•"/>
            </a:pPr>
            <a:r>
              <a:rPr lang="en-US" sz="3256" spc="-146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FESTIVE SEASON OUTLOOK: VEHICLE SALES (CONTEXT &amp; PREDICTIONS)</a:t>
            </a:r>
          </a:p>
          <a:p>
            <a:pPr algn="l" marL="703082" indent="-351541" lvl="1">
              <a:lnSpc>
                <a:spcPts val="5438"/>
              </a:lnSpc>
              <a:buFont typeface="Arial"/>
              <a:buChar char="•"/>
            </a:pPr>
            <a:r>
              <a:rPr lang="en-US" sz="3256" spc="-146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RESEARCH AND METHOD</a:t>
            </a:r>
          </a:p>
          <a:p>
            <a:pPr algn="l" marL="703082" indent="-351541" lvl="1">
              <a:lnSpc>
                <a:spcPts val="5438"/>
              </a:lnSpc>
              <a:buFont typeface="Arial"/>
              <a:buChar char="•"/>
            </a:pPr>
            <a:r>
              <a:rPr lang="en-US" sz="3256" spc="-146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FINDINGS &amp; ANALYSIS</a:t>
            </a:r>
          </a:p>
          <a:p>
            <a:pPr algn="l" marL="703082" indent="-351541" lvl="1">
              <a:lnSpc>
                <a:spcPts val="5438"/>
              </a:lnSpc>
              <a:buFont typeface="Arial"/>
              <a:buChar char="•"/>
            </a:pPr>
            <a:r>
              <a:rPr lang="en-US" sz="3256" spc="-146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8158" y="2563106"/>
            <a:ext cx="7255842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0A2342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88158" y="4130319"/>
            <a:ext cx="7255842" cy="459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investigatory project evaluates festive season vehicle sales trends in India using real-world data. The research aims to provide insightful recommendations for understanding consumer demand patterns and supporting strategic decision-making in the automotive industry.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Code - </a:t>
            </a:r>
            <a:r>
              <a:rPr lang="en-US" sz="2700" i="true" u="sng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  <a:hlinkClick r:id="rId5" tooltip="https://github.com/simplyshree/Festive-Season-Vehicle-Sales-Analysis-India-2025-"/>
              </a:rPr>
              <a:t>Link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2824">
            <a:off x="-9301393" y="9586838"/>
            <a:ext cx="13194124" cy="2886215"/>
          </a:xfrm>
          <a:custGeom>
            <a:avLst/>
            <a:gdLst/>
            <a:ahLst/>
            <a:cxnLst/>
            <a:rect r="r" b="b" t="t" l="l"/>
            <a:pathLst>
              <a:path h="2886215" w="13194124">
                <a:moveTo>
                  <a:pt x="0" y="0"/>
                </a:moveTo>
                <a:lnTo>
                  <a:pt x="13194124" y="0"/>
                </a:lnTo>
                <a:lnTo>
                  <a:pt x="13194124" y="2886214"/>
                </a:lnTo>
                <a:lnTo>
                  <a:pt x="0" y="28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68683" y="1719697"/>
            <a:ext cx="900487" cy="900487"/>
          </a:xfrm>
          <a:custGeom>
            <a:avLst/>
            <a:gdLst/>
            <a:ahLst/>
            <a:cxnLst/>
            <a:rect r="r" b="b" t="t" l="l"/>
            <a:pathLst>
              <a:path h="900487" w="900487">
                <a:moveTo>
                  <a:pt x="0" y="0"/>
                </a:moveTo>
                <a:lnTo>
                  <a:pt x="900487" y="0"/>
                </a:lnTo>
                <a:lnTo>
                  <a:pt x="900487" y="900486"/>
                </a:lnTo>
                <a:lnTo>
                  <a:pt x="0" y="900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hlinkClick r:id="rId8" tooltip="https://www.tribuneindia.com/news/business/indias-passenger-vehicles-and-two-wheelers-sector-anticipates-festive-season-boost-rural-recovery-in-h2-fy2026-siam/?utm_source=chatgpt.com"/>
          </p:cNvPr>
          <p:cNvSpPr/>
          <p:nvPr/>
        </p:nvSpPr>
        <p:spPr>
          <a:xfrm flipH="false" flipV="false" rot="0">
            <a:off x="6937987" y="0"/>
            <a:ext cx="11350013" cy="1719697"/>
          </a:xfrm>
          <a:custGeom>
            <a:avLst/>
            <a:gdLst/>
            <a:ahLst/>
            <a:cxnLst/>
            <a:rect r="r" b="b" t="t" l="l"/>
            <a:pathLst>
              <a:path h="1719697" w="11350013">
                <a:moveTo>
                  <a:pt x="0" y="0"/>
                </a:moveTo>
                <a:lnTo>
                  <a:pt x="11350013" y="0"/>
                </a:lnTo>
                <a:lnTo>
                  <a:pt x="11350013" y="1719697"/>
                </a:lnTo>
                <a:lnTo>
                  <a:pt x="0" y="1719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4" r="0" b="-1360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32190" y="3588125"/>
            <a:ext cx="7555810" cy="3951689"/>
          </a:xfrm>
          <a:custGeom>
            <a:avLst/>
            <a:gdLst/>
            <a:ahLst/>
            <a:cxnLst/>
            <a:rect r="r" b="b" t="t" l="l"/>
            <a:pathLst>
              <a:path h="3951689" w="7555810">
                <a:moveTo>
                  <a:pt x="0" y="0"/>
                </a:moveTo>
                <a:lnTo>
                  <a:pt x="7555810" y="0"/>
                </a:lnTo>
                <a:lnTo>
                  <a:pt x="7555810" y="3951689"/>
                </a:lnTo>
                <a:lnTo>
                  <a:pt x="0" y="39516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2269" y="-1039558"/>
            <a:ext cx="6351656" cy="4136516"/>
          </a:xfrm>
          <a:custGeom>
            <a:avLst/>
            <a:gdLst/>
            <a:ahLst/>
            <a:cxnLst/>
            <a:rect r="r" b="b" t="t" l="l"/>
            <a:pathLst>
              <a:path h="4136516" w="6351656">
                <a:moveTo>
                  <a:pt x="0" y="0"/>
                </a:moveTo>
                <a:lnTo>
                  <a:pt x="6351657" y="0"/>
                </a:lnTo>
                <a:lnTo>
                  <a:pt x="6351657" y="4136516"/>
                </a:lnTo>
                <a:lnTo>
                  <a:pt x="0" y="4136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>
            <a:hlinkClick r:id="rId13" tooltip="https://timesofindia.indiatimes.com/business/india-business/gst-reforms-two-wheeler-sales-may-grow-5-6-pvs-likely-to-see-modest-2-3-rise/articleshow/123743123.cms?utm_source=chatgpt.com"/>
          </p:cNvPr>
          <p:cNvSpPr/>
          <p:nvPr/>
        </p:nvSpPr>
        <p:spPr>
          <a:xfrm flipH="false" flipV="false" rot="0">
            <a:off x="262269" y="3459536"/>
            <a:ext cx="6351656" cy="2349914"/>
          </a:xfrm>
          <a:custGeom>
            <a:avLst/>
            <a:gdLst/>
            <a:ahLst/>
            <a:cxnLst/>
            <a:rect r="r" b="b" t="t" l="l"/>
            <a:pathLst>
              <a:path h="2349914" w="6351656">
                <a:moveTo>
                  <a:pt x="0" y="0"/>
                </a:moveTo>
                <a:lnTo>
                  <a:pt x="6351657" y="0"/>
                </a:lnTo>
                <a:lnTo>
                  <a:pt x="6351657" y="2349914"/>
                </a:lnTo>
                <a:lnTo>
                  <a:pt x="0" y="2349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12" r="-1158" b="-41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41598" y="7782149"/>
            <a:ext cx="9041817" cy="2482390"/>
          </a:xfrm>
          <a:custGeom>
            <a:avLst/>
            <a:gdLst/>
            <a:ahLst/>
            <a:cxnLst/>
            <a:rect r="r" b="b" t="t" l="l"/>
            <a:pathLst>
              <a:path h="2482390" w="9041817">
                <a:moveTo>
                  <a:pt x="0" y="0"/>
                </a:moveTo>
                <a:lnTo>
                  <a:pt x="9041817" y="0"/>
                </a:lnTo>
                <a:lnTo>
                  <a:pt x="9041817" y="2482390"/>
                </a:lnTo>
                <a:lnTo>
                  <a:pt x="0" y="24823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80962" y="7907169"/>
            <a:ext cx="11322560" cy="6300783"/>
          </a:xfrm>
          <a:custGeom>
            <a:avLst/>
            <a:gdLst/>
            <a:ahLst/>
            <a:cxnLst/>
            <a:rect r="r" b="b" t="t" l="l"/>
            <a:pathLst>
              <a:path h="6300783" w="11322560">
                <a:moveTo>
                  <a:pt x="0" y="0"/>
                </a:moveTo>
                <a:lnTo>
                  <a:pt x="11322560" y="0"/>
                </a:lnTo>
                <a:lnTo>
                  <a:pt x="11322560" y="6300783"/>
                </a:lnTo>
                <a:lnTo>
                  <a:pt x="0" y="63007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>
            <a:hlinkClick r:id="rId19" tooltip="https://www.autocarpro.in/news/siam-looking-ahead-conclave-sees-pv-sales-growing-1-4-in-fy26-125027?utm_source=chatgpt.com"/>
          </p:cNvPr>
          <p:cNvSpPr/>
          <p:nvPr/>
        </p:nvSpPr>
        <p:spPr>
          <a:xfrm flipH="false" flipV="false" rot="0">
            <a:off x="262269" y="6004399"/>
            <a:ext cx="6351656" cy="1460881"/>
          </a:xfrm>
          <a:custGeom>
            <a:avLst/>
            <a:gdLst/>
            <a:ahLst/>
            <a:cxnLst/>
            <a:rect r="r" b="b" t="t" l="l"/>
            <a:pathLst>
              <a:path h="1460881" w="6351656">
                <a:moveTo>
                  <a:pt x="0" y="0"/>
                </a:moveTo>
                <a:lnTo>
                  <a:pt x="6351657" y="0"/>
                </a:lnTo>
                <a:lnTo>
                  <a:pt x="6351657" y="1460881"/>
                </a:lnTo>
                <a:lnTo>
                  <a:pt x="0" y="146088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3" id="13">
            <a:hlinkClick r:id="rId21" tooltip="https://evstory.in/indian-automakers-look-up-to-festive-season-after-hitting-the-brakes-in-a-muted-q1/?utm_source=chatgpt.com"/>
          </p:cNvPr>
          <p:cNvSpPr/>
          <p:nvPr/>
        </p:nvSpPr>
        <p:spPr>
          <a:xfrm flipH="false" flipV="false" rot="0">
            <a:off x="6937987" y="3459536"/>
            <a:ext cx="3590644" cy="4080277"/>
          </a:xfrm>
          <a:custGeom>
            <a:avLst/>
            <a:gdLst/>
            <a:ahLst/>
            <a:cxnLst/>
            <a:rect r="r" b="b" t="t" l="l"/>
            <a:pathLst>
              <a:path h="4080277" w="3590644">
                <a:moveTo>
                  <a:pt x="0" y="0"/>
                </a:moveTo>
                <a:lnTo>
                  <a:pt x="3590644" y="0"/>
                </a:lnTo>
                <a:lnTo>
                  <a:pt x="3590644" y="4080278"/>
                </a:lnTo>
                <a:lnTo>
                  <a:pt x="0" y="408027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01036" y="1928892"/>
            <a:ext cx="11898378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9"/>
              </a:lnSpc>
            </a:pPr>
            <a:r>
              <a:rPr lang="en-US" sz="71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Festive season </a:t>
            </a:r>
            <a:r>
              <a:rPr lang="en-US" sz="7199" b="true">
                <a:solidFill>
                  <a:srgbClr val="FF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=</a:t>
            </a:r>
            <a:r>
              <a:rPr lang="en-US" sz="71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  <a:r>
              <a:rPr lang="en-US" sz="7199" b="true">
                <a:solidFill>
                  <a:srgbClr val="EDBF5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high-demand phase</a:t>
            </a:r>
          </a:p>
          <a:p>
            <a:pPr algn="l">
              <a:lnSpc>
                <a:spcPts val="10079"/>
              </a:lnSpc>
              <a:spcBef>
                <a:spcPct val="0"/>
              </a:spcBef>
            </a:pPr>
            <a:r>
              <a:rPr lang="en-US" sz="71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9854" y="3831805"/>
            <a:ext cx="6371083" cy="323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3"/>
              </a:lnSpc>
              <a:spcBef>
                <a:spcPct val="0"/>
              </a:spcBef>
            </a:pPr>
            <a:r>
              <a:rPr lang="en-US" sz="31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Historically, new model launches, promotional offers, and </a:t>
            </a:r>
            <a:r>
              <a:rPr lang="en-US" b="true" sz="3102" u="sng">
                <a:solidFill>
                  <a:srgbClr val="1800AD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cultural buying sentiment</a:t>
            </a:r>
            <a:r>
              <a:rPr lang="en-US" sz="31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drive growth in both passenger vehicles (PV) and two-wheelers (2W).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685" y="415548"/>
            <a:ext cx="5308825" cy="211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1800A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Festive Season Outlook: Vehicle Sales (Context &amp; Predictions)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8365741"/>
            <a:ext cx="9744568" cy="173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3217" indent="-266609" lvl="1">
              <a:lnSpc>
                <a:spcPts val="3457"/>
              </a:lnSpc>
              <a:buFont typeface="Arial"/>
              <a:buChar char="•"/>
            </a:pPr>
            <a:r>
              <a:rPr lang="en-US" b="true" sz="246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 Society of Indian Automobile Manufacturers (SIAM) states that the upcoming </a:t>
            </a:r>
            <a:r>
              <a:rPr lang="en-US" b="true" sz="2469">
                <a:solidFill>
                  <a:srgbClr val="1800A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</a:t>
            </a:r>
            <a:r>
              <a:rPr lang="en-US" b="true" sz="2469" u="sng">
                <a:solidFill>
                  <a:srgbClr val="1800A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estive season typically serves as a key demand driver,</a:t>
            </a:r>
            <a:r>
              <a:rPr lang="en-US" b="true" sz="246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b="true" sz="246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especially with a supportive monsoon and reduced borrowing costs. The Tribune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36022" y="8316369"/>
            <a:ext cx="7148146" cy="131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At the SIAM Looking Ahead Conclave, PV sales growth for</a:t>
            </a:r>
            <a:r>
              <a:rPr lang="en-US" b="true" sz="2457" u="sng">
                <a:solidFill>
                  <a:srgbClr val="1800AD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 FY 2025-26 is projected at 1–4%, </a:t>
            </a:r>
            <a:r>
              <a:rPr lang="en-US" sz="2457">
                <a:solidFill>
                  <a:srgbClr val="000000"/>
                </a:solidFill>
                <a:latin typeface="Old Standard"/>
                <a:ea typeface="Old Standard"/>
                <a:cs typeface="Old Standard"/>
                <a:sym typeface="Old Standard"/>
              </a:rPr>
              <a:t>with multiple OEMs expressing cautious optimism.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007175">
            <a:off x="-4107554" y="-809813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93113">
            <a:off x="10353541" y="-1524542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65005" y="2462618"/>
            <a:ext cx="10402740" cy="79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ground this analysis, I looked at multiple trusted sources. </a:t>
            </a:r>
            <a:r>
              <a:rPr lang="en-US" b="true" sz="30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FADA and SIAM provide the official retail and wholesale numbers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I also checked industry media like ET Auto and Business Standard for festive forecasts, and OEM press releases for new launches and offers.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What these sources highlight is that festive demand is driven by three key signals: strong promotional activity, consumer preference for buying during this season, and multiple new launches especially in EVs and compact SUVs. Additionally, a good monsoon is expected to support rural demand in two-wheelers and tractors.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7438776" y="2436935"/>
            <a:ext cx="0" cy="73914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64564" y="2324299"/>
            <a:ext cx="6945612" cy="3608863"/>
          </a:xfrm>
          <a:custGeom>
            <a:avLst/>
            <a:gdLst/>
            <a:ahLst/>
            <a:cxnLst/>
            <a:rect r="r" b="b" t="t" l="l"/>
            <a:pathLst>
              <a:path h="3608863" w="6945612">
                <a:moveTo>
                  <a:pt x="0" y="0"/>
                </a:moveTo>
                <a:lnTo>
                  <a:pt x="6945612" y="0"/>
                </a:lnTo>
                <a:lnTo>
                  <a:pt x="6945612" y="3608863"/>
                </a:lnTo>
                <a:lnTo>
                  <a:pt x="0" y="3608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47" r="0" b="-1604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6725" y="6614021"/>
            <a:ext cx="2925095" cy="2925095"/>
          </a:xfrm>
          <a:custGeom>
            <a:avLst/>
            <a:gdLst/>
            <a:ahLst/>
            <a:cxnLst/>
            <a:rect r="r" b="b" t="t" l="l"/>
            <a:pathLst>
              <a:path h="2925095" w="2925095">
                <a:moveTo>
                  <a:pt x="0" y="0"/>
                </a:moveTo>
                <a:lnTo>
                  <a:pt x="2925095" y="0"/>
                </a:lnTo>
                <a:lnTo>
                  <a:pt x="2925095" y="2925096"/>
                </a:lnTo>
                <a:lnTo>
                  <a:pt x="0" y="2925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87470" y="7070594"/>
            <a:ext cx="3822706" cy="2011950"/>
          </a:xfrm>
          <a:custGeom>
            <a:avLst/>
            <a:gdLst/>
            <a:ahLst/>
            <a:cxnLst/>
            <a:rect r="r" b="b" t="t" l="l"/>
            <a:pathLst>
              <a:path h="2011950" w="3822706">
                <a:moveTo>
                  <a:pt x="0" y="0"/>
                </a:moveTo>
                <a:lnTo>
                  <a:pt x="3822706" y="0"/>
                </a:lnTo>
                <a:lnTo>
                  <a:pt x="3822706" y="2011950"/>
                </a:lnTo>
                <a:lnTo>
                  <a:pt x="0" y="2011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612" t="-71017" r="-39191" b="-7349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73076" y="491323"/>
            <a:ext cx="10893299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b="true" sz="7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RESEARCH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92285" y="358140"/>
            <a:ext cx="10893299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sz="7199">
                <a:solidFill>
                  <a:srgbClr val="FEAF0A"/>
                </a:solidFill>
                <a:latin typeface="Lemon Tuesday"/>
                <a:ea typeface="Lemon Tuesday"/>
                <a:cs typeface="Lemon Tuesday"/>
                <a:sym typeface="Lemon Tuesday"/>
              </a:rPr>
              <a:t>SOURCES.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007175">
            <a:off x="-4107554" y="-809813"/>
            <a:ext cx="8744236" cy="1912802"/>
          </a:xfrm>
          <a:custGeom>
            <a:avLst/>
            <a:gdLst/>
            <a:ahLst/>
            <a:cxnLst/>
            <a:rect r="r" b="b" t="t" l="l"/>
            <a:pathLst>
              <a:path h="1912802" w="8744236">
                <a:moveTo>
                  <a:pt x="0" y="0"/>
                </a:moveTo>
                <a:lnTo>
                  <a:pt x="8744236" y="0"/>
                </a:lnTo>
                <a:lnTo>
                  <a:pt x="8744236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93113">
            <a:off x="10353541" y="-1524542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4" y="0"/>
                </a:lnTo>
                <a:lnTo>
                  <a:pt x="10985534" y="2118639"/>
                </a:lnTo>
                <a:lnTo>
                  <a:pt x="0" y="21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30264" y="602998"/>
            <a:ext cx="13295209" cy="9258300"/>
          </a:xfrm>
          <a:custGeom>
            <a:avLst/>
            <a:gdLst/>
            <a:ahLst/>
            <a:cxnLst/>
            <a:rect r="r" b="b" t="t" l="l"/>
            <a:pathLst>
              <a:path h="9258300" w="13295209">
                <a:moveTo>
                  <a:pt x="0" y="0"/>
                </a:moveTo>
                <a:lnTo>
                  <a:pt x="13295209" y="0"/>
                </a:lnTo>
                <a:lnTo>
                  <a:pt x="1329520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82166" y="6833452"/>
            <a:ext cx="444222" cy="516538"/>
          </a:xfrm>
          <a:custGeom>
            <a:avLst/>
            <a:gdLst/>
            <a:ahLst/>
            <a:cxnLst/>
            <a:rect r="r" b="b" t="t" l="l"/>
            <a:pathLst>
              <a:path h="516538" w="444222">
                <a:moveTo>
                  <a:pt x="0" y="0"/>
                </a:moveTo>
                <a:lnTo>
                  <a:pt x="444222" y="0"/>
                </a:lnTo>
                <a:lnTo>
                  <a:pt x="444222" y="516538"/>
                </a:lnTo>
                <a:lnTo>
                  <a:pt x="0" y="516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17138" y="6833452"/>
            <a:ext cx="437648" cy="516538"/>
          </a:xfrm>
          <a:custGeom>
            <a:avLst/>
            <a:gdLst/>
            <a:ahLst/>
            <a:cxnLst/>
            <a:rect r="r" b="b" t="t" l="l"/>
            <a:pathLst>
              <a:path h="516538" w="437648">
                <a:moveTo>
                  <a:pt x="0" y="0"/>
                </a:moveTo>
                <a:lnTo>
                  <a:pt x="437649" y="0"/>
                </a:lnTo>
                <a:lnTo>
                  <a:pt x="437649" y="516538"/>
                </a:lnTo>
                <a:lnTo>
                  <a:pt x="0" y="516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54787" y="3375343"/>
            <a:ext cx="529947" cy="542777"/>
          </a:xfrm>
          <a:custGeom>
            <a:avLst/>
            <a:gdLst/>
            <a:ahLst/>
            <a:cxnLst/>
            <a:rect r="r" b="b" t="t" l="l"/>
            <a:pathLst>
              <a:path h="542777" w="529947">
                <a:moveTo>
                  <a:pt x="0" y="0"/>
                </a:moveTo>
                <a:lnTo>
                  <a:pt x="529947" y="0"/>
                </a:lnTo>
                <a:lnTo>
                  <a:pt x="529947" y="542777"/>
                </a:lnTo>
                <a:lnTo>
                  <a:pt x="0" y="5427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56130" y="3375343"/>
            <a:ext cx="326036" cy="605810"/>
          </a:xfrm>
          <a:custGeom>
            <a:avLst/>
            <a:gdLst/>
            <a:ahLst/>
            <a:cxnLst/>
            <a:rect r="r" b="b" t="t" l="l"/>
            <a:pathLst>
              <a:path h="605810" w="326036">
                <a:moveTo>
                  <a:pt x="0" y="0"/>
                </a:moveTo>
                <a:lnTo>
                  <a:pt x="326036" y="0"/>
                </a:lnTo>
                <a:lnTo>
                  <a:pt x="326036" y="605811"/>
                </a:lnTo>
                <a:lnTo>
                  <a:pt x="0" y="6058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31219" y="4518725"/>
            <a:ext cx="10893299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b="true" sz="7499">
                <a:solidFill>
                  <a:srgbClr val="EDBF5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METHOD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490" y="7169015"/>
            <a:ext cx="3962638" cy="253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b="true" sz="4100" spc="-18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Preparation</a:t>
            </a:r>
          </a:p>
          <a:p>
            <a:pPr algn="ctr">
              <a:lnSpc>
                <a:spcPts val="6847"/>
              </a:lnSpc>
            </a:pPr>
          </a:p>
          <a:p>
            <a:pPr algn="ctr">
              <a:lnSpc>
                <a:spcPts val="684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04441" y="2315531"/>
            <a:ext cx="3604736" cy="8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  <a:spcBef>
                <a:spcPct val="0"/>
              </a:spcBef>
            </a:pPr>
            <a:r>
              <a:rPr lang="en-US" b="true" sz="4100" spc="-18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Collection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60774" y="7169015"/>
            <a:ext cx="3727490" cy="253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b="true" sz="4100" spc="-18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Processing</a:t>
            </a:r>
          </a:p>
          <a:p>
            <a:pPr algn="ctr">
              <a:lnSpc>
                <a:spcPts val="6847"/>
              </a:lnSpc>
            </a:pPr>
          </a:p>
          <a:p>
            <a:pPr algn="ctr">
              <a:lnSpc>
                <a:spcPts val="684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843261" y="2315531"/>
            <a:ext cx="4693239" cy="8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  <a:spcBef>
                <a:spcPct val="0"/>
              </a:spcBef>
            </a:pPr>
            <a:r>
              <a:rPr lang="en-US" b="true" sz="4100" spc="-18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 Visualization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76762" y="808181"/>
            <a:ext cx="4029053" cy="126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  <a:spcBef>
                <a:spcPct val="0"/>
              </a:spcBef>
            </a:pPr>
            <a:r>
              <a:rPr lang="en-US" b="true" sz="2039" spc="-9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Gathered vehicle sales data from internet sources (industry reports, FADA datasets, news articles).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76762" y="8279195"/>
            <a:ext cx="4029053" cy="126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  <a:spcBef>
                <a:spcPct val="0"/>
              </a:spcBef>
            </a:pPr>
            <a:r>
              <a:rPr lang="en-US" b="true" sz="2039" spc="-9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Cleaned and structured the raw data → converted into Excel format for easy handling.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17255" y="8279195"/>
            <a:ext cx="4029053" cy="126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  <a:spcBef>
                <a:spcPct val="0"/>
              </a:spcBef>
            </a:pPr>
            <a:r>
              <a:rPr lang="en-US" b="true" sz="2039" spc="-9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Imported the dataset into Google Colab and organized it using Pandas for analysis.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17255" y="808181"/>
            <a:ext cx="4029053" cy="169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039" spc="-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Applied Matplotlib and Seaborn to generate charts, identify trends, and derive insights.</a:t>
            </a:r>
          </a:p>
          <a:p>
            <a:pPr algn="l">
              <a:lnSpc>
                <a:spcPts val="34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7350" y="3906193"/>
            <a:ext cx="10893299" cy="202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8"/>
              </a:lnSpc>
              <a:spcBef>
                <a:spcPct val="0"/>
              </a:spcBef>
            </a:pPr>
            <a:r>
              <a:rPr lang="en-US" b="true" sz="10499">
                <a:solidFill>
                  <a:srgbClr val="EDBF5F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FINDINGS</a:t>
            </a:r>
          </a:p>
        </p:txBody>
      </p:sp>
      <p:sp>
        <p:nvSpPr>
          <p:cNvPr name="AutoShape 4" id="4"/>
          <p:cNvSpPr/>
          <p:nvPr/>
        </p:nvSpPr>
        <p:spPr>
          <a:xfrm>
            <a:off x="5897880" y="595408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543530" y="8511778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45600">
            <a:off x="7227393" y="-1565094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8"/>
                </a:lnTo>
                <a:lnTo>
                  <a:pt x="0" y="3130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121993" y="8511778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16230600" y="0"/>
                </a:moveTo>
                <a:lnTo>
                  <a:pt x="0" y="0"/>
                </a:lnTo>
                <a:lnTo>
                  <a:pt x="0" y="3550444"/>
                </a:lnTo>
                <a:lnTo>
                  <a:pt x="16230600" y="355044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20194">
            <a:off x="-2054669" y="-1323093"/>
            <a:ext cx="10985533" cy="2118639"/>
          </a:xfrm>
          <a:custGeom>
            <a:avLst/>
            <a:gdLst/>
            <a:ahLst/>
            <a:cxnLst/>
            <a:rect r="r" b="b" t="t" l="l"/>
            <a:pathLst>
              <a:path h="2118639" w="10985533">
                <a:moveTo>
                  <a:pt x="0" y="0"/>
                </a:moveTo>
                <a:lnTo>
                  <a:pt x="10985533" y="0"/>
                </a:lnTo>
                <a:lnTo>
                  <a:pt x="10985533" y="2118638"/>
                </a:lnTo>
                <a:lnTo>
                  <a:pt x="0" y="21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187" y="1861173"/>
            <a:ext cx="10588803" cy="5381195"/>
          </a:xfrm>
          <a:custGeom>
            <a:avLst/>
            <a:gdLst/>
            <a:ahLst/>
            <a:cxnLst/>
            <a:rect r="r" b="b" t="t" l="l"/>
            <a:pathLst>
              <a:path h="5381195" w="10588803">
                <a:moveTo>
                  <a:pt x="0" y="0"/>
                </a:moveTo>
                <a:lnTo>
                  <a:pt x="10588803" y="0"/>
                </a:lnTo>
                <a:lnTo>
                  <a:pt x="10588803" y="5381195"/>
                </a:lnTo>
                <a:lnTo>
                  <a:pt x="0" y="5381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29863" y="971550"/>
            <a:ext cx="5870595" cy="856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b="true" sz="2700" u="sng">
                <a:solidFill>
                  <a:srgbClr val="EDB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Combined Sales throughout the Years (2019–2025)</a:t>
            </a:r>
          </a:p>
          <a:p>
            <a:pPr algn="l">
              <a:lnSpc>
                <a:spcPts val="3780"/>
              </a:lnSpc>
            </a:pP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Sales dipped sharply in 2020–21 and 2021–22, reflecting the COVID-19 impact and slower recovery.</a:t>
            </a:r>
          </a:p>
          <a:p>
            <a:pPr algn="l">
              <a:lnSpc>
                <a:spcPts val="3780"/>
              </a:lnSpc>
            </a:pP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From 2022–23 onwards, there is a steady and strong rebound.</a:t>
            </a:r>
          </a:p>
          <a:p>
            <a:pPr algn="l">
              <a:lnSpc>
                <a:spcPts val="3780"/>
              </a:lnSpc>
            </a:pP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 trend suggests pent-up demand + structural recovery in the auto sector, setting up a positive festive season outlook for 2025.</a:t>
            </a: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11537995" y="1367790"/>
            <a:ext cx="0" cy="73914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6121993" y="8511778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16230600" y="0"/>
                </a:moveTo>
                <a:lnTo>
                  <a:pt x="0" y="0"/>
                </a:lnTo>
                <a:lnTo>
                  <a:pt x="0" y="3550444"/>
                </a:lnTo>
                <a:lnTo>
                  <a:pt x="16230600" y="355044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48" y="1284556"/>
            <a:ext cx="9503203" cy="7717887"/>
          </a:xfrm>
          <a:custGeom>
            <a:avLst/>
            <a:gdLst/>
            <a:ahLst/>
            <a:cxnLst/>
            <a:rect r="r" b="b" t="t" l="l"/>
            <a:pathLst>
              <a:path h="7717887" w="9503203">
                <a:moveTo>
                  <a:pt x="0" y="0"/>
                </a:moveTo>
                <a:lnTo>
                  <a:pt x="9503203" y="0"/>
                </a:lnTo>
                <a:lnTo>
                  <a:pt x="9503203" y="7717888"/>
                </a:lnTo>
                <a:lnTo>
                  <a:pt x="0" y="771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83322" y="328008"/>
            <a:ext cx="7674642" cy="526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 u="sng">
                <a:solidFill>
                  <a:srgbClr val="EDB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MoM Insights (July → August 2025)</a:t>
            </a:r>
          </a:p>
          <a:p>
            <a:pPr algn="just" marL="431702" indent="-215851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Strong month-on-month growth:</a:t>
            </a:r>
          </a:p>
          <a:p>
            <a:pPr algn="just" marL="431702" indent="-215851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Three-wheeler (Passenger, Goods, E-Rickshaw) show sharp positive jumps, suggesting rising demand in urban mobility and last-mile transport.</a:t>
            </a:r>
          </a:p>
          <a:p>
            <a:pPr algn="just" marL="431702" indent="-215851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Tractors (TRAC) also post healthy MoM growth → driven by monsoon progress and rural sentiment.</a:t>
            </a:r>
          </a:p>
          <a:p>
            <a:pPr algn="just">
              <a:lnSpc>
                <a:spcPts val="2799"/>
              </a:lnSpc>
            </a:pPr>
          </a:p>
          <a:p>
            <a:pPr algn="just" marL="431702" indent="-215851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E9101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 month-on-month performance:</a:t>
            </a:r>
          </a:p>
          <a:p>
            <a:pPr algn="just" marL="431702" indent="-215851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(2W) and E-Rickshaw(P) dipped slightly, suggesting consumers might be waiting for festive promotions before making purchases.</a:t>
            </a:r>
          </a:p>
          <a:p>
            <a:pPr algn="just">
              <a:lnSpc>
                <a:spcPts val="2255"/>
              </a:lnSpc>
            </a:pP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1058" y="5392075"/>
            <a:ext cx="7479171" cy="604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 u="sng">
                <a:solidFill>
                  <a:srgbClr val="EDB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YoY Insights (Aug 2024 → Aug 2025)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Strong annual growth: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Three-wheeler categories (especially passenger and personal) show YoY gains, reflecting rising urban demand for shared mobility and affordability.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MCVs (medium commercial vehicles) also see YoY growth, pointing to infrastructure and logistics expansion.</a:t>
            </a:r>
          </a:p>
          <a:p>
            <a:pPr algn="just">
              <a:lnSpc>
                <a:spcPts val="2800"/>
              </a:lnSpc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9101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 annual growth: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E-Rickshaw(P) and CVs are slightly negative YoY, suggesting challenges in higher-capacity electric adoption and heavy transport.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 flipH="true">
            <a:off x="10281058" y="5124450"/>
            <a:ext cx="73914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1884" y="328422"/>
            <a:ext cx="6601506" cy="5954424"/>
          </a:xfrm>
          <a:custGeom>
            <a:avLst/>
            <a:gdLst/>
            <a:ahLst/>
            <a:cxnLst/>
            <a:rect r="r" b="b" t="t" l="l"/>
            <a:pathLst>
              <a:path h="5954424" w="6601506">
                <a:moveTo>
                  <a:pt x="0" y="0"/>
                </a:moveTo>
                <a:lnTo>
                  <a:pt x="6601506" y="0"/>
                </a:lnTo>
                <a:lnTo>
                  <a:pt x="6601506" y="5954424"/>
                </a:lnTo>
                <a:lnTo>
                  <a:pt x="0" y="5954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4" t="0" r="-134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8510" y="328422"/>
            <a:ext cx="7833657" cy="5954424"/>
          </a:xfrm>
          <a:custGeom>
            <a:avLst/>
            <a:gdLst/>
            <a:ahLst/>
            <a:cxnLst/>
            <a:rect r="r" b="b" t="t" l="l"/>
            <a:pathLst>
              <a:path h="5954424" w="7833657">
                <a:moveTo>
                  <a:pt x="0" y="0"/>
                </a:moveTo>
                <a:lnTo>
                  <a:pt x="7833657" y="0"/>
                </a:lnTo>
                <a:lnTo>
                  <a:pt x="7833657" y="5954424"/>
                </a:lnTo>
                <a:lnTo>
                  <a:pt x="0" y="5954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5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8510" y="6539428"/>
            <a:ext cx="8327840" cy="35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2300" u="sng">
                <a:solidFill>
                  <a:srgbClr val="EDBF5F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Insights</a:t>
            </a:r>
          </a:p>
          <a:p>
            <a:pPr algn="l" marL="496728" indent="-248364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Two-Wheelers had the highest growth among all categories.</a:t>
            </a:r>
          </a:p>
          <a:p>
            <a:pPr algn="l" marL="496728" indent="-248364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Tractors showed negative growth, indicating a decline in sales.</a:t>
            </a:r>
          </a:p>
          <a:p>
            <a:pPr algn="l" marL="496728" indent="-248364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Commercial Vehicles and Three-Wheelers saw minimal positive growth.</a:t>
            </a:r>
          </a:p>
          <a:p>
            <a:pPr algn="l" marL="496728" indent="-248364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Passenger Vehicles experienced moderate growth.</a:t>
            </a:r>
          </a:p>
          <a:p>
            <a:pPr algn="l" marL="496728" indent="-248364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Overall category growth was strong and positive.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853" y="6539428"/>
            <a:ext cx="9013790" cy="35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2300" u="sng">
                <a:solidFill>
                  <a:srgbClr val="EDBF5F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Insights</a:t>
            </a:r>
          </a:p>
          <a:p>
            <a:pPr algn="l" marL="496728" indent="-248364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Two-Wheelers led in overall volume and saw a clear increase from the previous year.</a:t>
            </a:r>
          </a:p>
          <a:p>
            <a:pPr algn="l" marL="496728" indent="-248364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Most categories recorded higher sales in 2024, except for Tractors.</a:t>
            </a:r>
          </a:p>
          <a:p>
            <a:pPr algn="l" marL="496728" indent="-248364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Passenger and Commercial Vehicles maintained steady growth.</a:t>
            </a:r>
          </a:p>
          <a:p>
            <a:pPr algn="l" marL="496728" indent="-248364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festive sales increased, reflecting overall market improvement.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DAGyZZ5hP6w</dc:identifier>
  <dcterms:modified xsi:type="dcterms:W3CDTF">2011-08-01T06:04:30Z</dcterms:modified>
  <cp:revision>1</cp:revision>
  <dc:title>Festive Season Vehicle Sales Trends – India (2025)</dc:title>
</cp:coreProperties>
</file>